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57" r:id="rId3"/>
    <p:sldId id="310" r:id="rId4"/>
    <p:sldId id="300" r:id="rId5"/>
    <p:sldId id="335" r:id="rId6"/>
    <p:sldId id="336" r:id="rId7"/>
    <p:sldId id="260" r:id="rId8"/>
    <p:sldId id="305" r:id="rId9"/>
    <p:sldId id="301" r:id="rId10"/>
    <p:sldId id="323" r:id="rId11"/>
    <p:sldId id="302" r:id="rId12"/>
    <p:sldId id="312" r:id="rId13"/>
    <p:sldId id="332" r:id="rId14"/>
    <p:sldId id="288" r:id="rId15"/>
    <p:sldId id="337" r:id="rId16"/>
    <p:sldId id="333" r:id="rId17"/>
    <p:sldId id="263" r:id="rId18"/>
    <p:sldId id="304" r:id="rId19"/>
    <p:sldId id="279" r:id="rId20"/>
    <p:sldId id="311" r:id="rId21"/>
    <p:sldId id="261" r:id="rId22"/>
    <p:sldId id="262" r:id="rId23"/>
    <p:sldId id="303" r:id="rId24"/>
    <p:sldId id="313" r:id="rId25"/>
    <p:sldId id="281" r:id="rId26"/>
    <p:sldId id="321" r:id="rId27"/>
    <p:sldId id="322" r:id="rId28"/>
    <p:sldId id="327" r:id="rId29"/>
    <p:sldId id="325" r:id="rId30"/>
    <p:sldId id="328" r:id="rId31"/>
    <p:sldId id="324" r:id="rId32"/>
    <p:sldId id="329" r:id="rId33"/>
    <p:sldId id="314" r:id="rId34"/>
    <p:sldId id="284" r:id="rId35"/>
    <p:sldId id="315" r:id="rId36"/>
    <p:sldId id="298" r:id="rId37"/>
    <p:sldId id="319" r:id="rId38"/>
    <p:sldId id="320" r:id="rId39"/>
    <p:sldId id="318" r:id="rId40"/>
    <p:sldId id="277" r:id="rId41"/>
    <p:sldId id="278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7285" autoAdjust="0"/>
    <p:restoredTop sz="84661" autoAdjust="0"/>
  </p:normalViewPr>
  <p:slideViewPr>
    <p:cSldViewPr snapToGrid="0" snapToObjects="1">
      <p:cViewPr>
        <p:scale>
          <a:sx n="80" d="100"/>
          <a:sy n="80" d="100"/>
        </p:scale>
        <p:origin x="-1542" y="-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D0B9E-1C23-684D-91A5-8EB236ACBB13}" type="datetimeFigureOut">
              <a:rPr lang="en-US" smtClean="0"/>
              <a:pPr/>
              <a:t>10/25/2014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FE133-0051-BA46-A0EE-5423E20583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735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 WANTED wireless.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LAMP – elaborate to it standing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dirty="0" err="1" smtClean="0"/>
              <a:t>linux</a:t>
            </a:r>
            <a:r>
              <a:rPr lang="en-US" dirty="0" smtClean="0"/>
              <a:t>, apache2,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php</a:t>
            </a:r>
            <a:r>
              <a:rPr lang="en-US" baseline="0" dirty="0" smtClean="0"/>
              <a:t> – all open source, free, secure, fast, reliable</a:t>
            </a:r>
          </a:p>
          <a:p>
            <a:r>
              <a:rPr lang="en-US" dirty="0" err="1" smtClean="0"/>
              <a:t>Laravel</a:t>
            </a:r>
            <a:r>
              <a:rPr lang="en-US" smtClean="0"/>
              <a:t> – secure,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choose refresh interval – 1 minute, 2 minute, 5, 10 etc</a:t>
            </a:r>
          </a:p>
          <a:p>
            <a:r>
              <a:rPr lang="en-US" dirty="0" smtClean="0"/>
              <a:t>Apache hosts, server fetches, server stores in </a:t>
            </a:r>
            <a:r>
              <a:rPr lang="en-US" dirty="0" err="1" smtClean="0"/>
              <a:t>mysql</a:t>
            </a:r>
            <a:r>
              <a:rPr lang="en-US" dirty="0" smtClean="0"/>
              <a:t>, server queries database for specified drivers with time</a:t>
            </a:r>
            <a:r>
              <a:rPr lang="en-US" baseline="0" dirty="0" smtClean="0"/>
              <a:t> range, </a:t>
            </a:r>
            <a:r>
              <a:rPr lang="en-US" baseline="0" dirty="0" err="1" smtClean="0"/>
              <a:t>laravel</a:t>
            </a:r>
            <a:r>
              <a:rPr lang="en-US" baseline="0" dirty="0" smtClean="0"/>
              <a:t> preprocesses </a:t>
            </a:r>
            <a:r>
              <a:rPr lang="en-US" baseline="0" dirty="0" err="1" smtClean="0"/>
              <a:t>php</a:t>
            </a:r>
            <a:r>
              <a:rPr lang="en-US" baseline="0" dirty="0" smtClean="0"/>
              <a:t>, bootstrap renders based on device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P-unit logo</a:t>
            </a:r>
          </a:p>
          <a:p>
            <a:r>
              <a:rPr lang="en-US" dirty="0" smtClean="0"/>
              <a:t>Add testing room, add testing devices, write testing</a:t>
            </a:r>
            <a:r>
              <a:rPr lang="en-US" baseline="0" dirty="0" smtClean="0"/>
              <a:t> code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</a:t>
            </a:r>
            <a:r>
              <a:rPr lang="en-US" baseline="0" dirty="0" smtClean="0"/>
              <a:t> client is an open source advocate, prefers to have code available on an open source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Cheaper</a:t>
            </a:r>
            <a:r>
              <a:rPr lang="en-US" baseline="0" dirty="0" smtClean="0"/>
              <a:t> in bulk misc parts being cables and resistor power cable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redundancy</a:t>
            </a:r>
          </a:p>
          <a:p>
            <a:r>
              <a:rPr lang="en-US" dirty="0" smtClean="0"/>
              <a:t>2 </a:t>
            </a:r>
            <a:r>
              <a:rPr lang="en-US" dirty="0" err="1" smtClean="0"/>
              <a:t>havc’s</a:t>
            </a:r>
            <a:r>
              <a:rPr lang="en-US" dirty="0" smtClean="0"/>
              <a:t> – explain that they</a:t>
            </a:r>
            <a:r>
              <a:rPr lang="en-US" baseline="0" dirty="0" smtClean="0"/>
              <a:t> had an issue in a room with 1 </a:t>
            </a:r>
            <a:r>
              <a:rPr lang="en-US" baseline="0" dirty="0" err="1" smtClean="0"/>
              <a:t>hvac</a:t>
            </a:r>
            <a:r>
              <a:rPr lang="en-US" baseline="0" dirty="0" smtClean="0"/>
              <a:t> – it had to be replaced, have to shut the whole server down for a weekend, if they had 2, 100% uptime</a:t>
            </a:r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hvac’s</a:t>
            </a:r>
            <a:r>
              <a:rPr lang="en-US" baseline="0" dirty="0" smtClean="0"/>
              <a:t> – if one fails, it keep the room cool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forget to doctor this picture</a:t>
            </a:r>
          </a:p>
          <a:p>
            <a:r>
              <a:rPr lang="en-US" dirty="0" smtClean="0"/>
              <a:t>Animate dead</a:t>
            </a:r>
            <a:r>
              <a:rPr lang="en-US" baseline="0" dirty="0" smtClean="0"/>
              <a:t> zones</a:t>
            </a:r>
          </a:p>
          <a:p>
            <a:r>
              <a:rPr lang="en-US" baseline="0" dirty="0" smtClean="0"/>
              <a:t>Talk about if HVAC dies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</a:t>
            </a:r>
            <a:r>
              <a:rPr lang="en-US" baseline="0" dirty="0" smtClean="0"/>
              <a:t> project goals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10/25/2014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/>
              <a:pPr/>
              <a:t>10/25/2014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/>
              <a:pPr/>
              <a:t>10/25/2014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/>
              <a:pPr/>
              <a:t>10/25/2014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10/25/2014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/>
              <a:pPr/>
              <a:t>10/25/2014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10/25/2014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/>
              <a:pPr/>
              <a:t>10/25/2014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/>
              <a:pPr/>
              <a:t>10/25/2014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/>
              <a:pPr/>
              <a:t>10/25/2014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/>
              <a:pPr/>
              <a:t>10/25/2014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A47DADC-55EA-4839-91C8-5BCC0EC06F5C}" type="datetime1">
              <a:rPr lang="en-US" smtClean="0"/>
              <a:pPr/>
              <a:t>10/25/2014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Temperature &amp; Humidity Sensing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5166530"/>
            <a:ext cx="9316994" cy="1144632"/>
          </a:xfrm>
        </p:spPr>
        <p:txBody>
          <a:bodyPr/>
          <a:lstStyle/>
          <a:p>
            <a:pPr algn="ctr"/>
            <a:r>
              <a:rPr lang="en-US" dirty="0" smtClean="0"/>
              <a:t>Jason Pearson • Justin Koehler • </a:t>
            </a:r>
            <a:r>
              <a:rPr lang="en-US" dirty="0" err="1" smtClean="0"/>
              <a:t>Percel</a:t>
            </a:r>
            <a:r>
              <a:rPr lang="en-US" dirty="0" smtClean="0"/>
              <a:t> </a:t>
            </a:r>
            <a:r>
              <a:rPr lang="en-US" dirty="0" err="1" smtClean="0"/>
              <a:t>DangleDongerDinger</a:t>
            </a:r>
            <a:endParaRPr lang="en-US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Background – Previous Site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02361" y="1809165"/>
            <a:ext cx="6733245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Unmet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Additional metrics desired such as humidity</a:t>
            </a:r>
          </a:p>
          <a:p>
            <a:r>
              <a:rPr lang="en-US" dirty="0" smtClean="0"/>
              <a:t>Ability to connect to sensors other than </a:t>
            </a:r>
            <a:r>
              <a:rPr lang="en-US" dirty="0" err="1" smtClean="0"/>
              <a:t>Temperature@lert</a:t>
            </a:r>
            <a:endParaRPr lang="en-US" dirty="0" smtClean="0"/>
          </a:p>
          <a:p>
            <a:r>
              <a:rPr lang="en-US" dirty="0" smtClean="0"/>
              <a:t>In-house built sensors that are</a:t>
            </a:r>
          </a:p>
          <a:p>
            <a:pPr lvl="1"/>
            <a:r>
              <a:rPr lang="en-US" dirty="0" smtClean="0"/>
              <a:t>Extensible</a:t>
            </a:r>
          </a:p>
          <a:p>
            <a:pPr lvl="1"/>
            <a:r>
              <a:rPr lang="en-US" dirty="0" smtClean="0"/>
              <a:t>Low-cost</a:t>
            </a:r>
          </a:p>
          <a:p>
            <a:pPr lvl="1"/>
            <a:r>
              <a:rPr lang="en-US" dirty="0" smtClean="0"/>
              <a:t>Modifiable 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Design Decisions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Raspberry Pi</a:t>
            </a:r>
          </a:p>
          <a:p>
            <a:pPr lvl="1"/>
            <a:r>
              <a:rPr lang="en-US" dirty="0" smtClean="0"/>
              <a:t>Lowest-cost, readily available</a:t>
            </a:r>
            <a:endParaRPr lang="en-US" dirty="0" smtClean="0"/>
          </a:p>
          <a:p>
            <a:pPr lvl="1"/>
            <a:r>
              <a:rPr lang="en-US" dirty="0" smtClean="0"/>
              <a:t>Extensible to 17 sensors</a:t>
            </a:r>
            <a:endParaRPr lang="en-US" dirty="0" smtClean="0"/>
          </a:p>
          <a:p>
            <a:pPr lvl="1"/>
            <a:r>
              <a:rPr lang="en-US" dirty="0" smtClean="0"/>
              <a:t>Maximum features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en-US" dirty="0" smtClean="0"/>
              <a:t>Moderate</a:t>
            </a:r>
            <a:r>
              <a:rPr lang="en-US" dirty="0" smtClean="0"/>
              <a:t>-cost, readily available</a:t>
            </a:r>
            <a:endParaRPr lang="en-US" dirty="0" smtClean="0"/>
          </a:p>
          <a:p>
            <a:pPr lvl="1"/>
            <a:r>
              <a:rPr lang="en-US" dirty="0" smtClean="0"/>
              <a:t>Widely documented</a:t>
            </a:r>
            <a:endParaRPr lang="en-US" dirty="0" smtClean="0"/>
          </a:p>
          <a:p>
            <a:pPr lvl="1"/>
            <a:r>
              <a:rPr lang="en-US" dirty="0" smtClean="0"/>
              <a:t>Minimal features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MSP430</a:t>
            </a:r>
          </a:p>
          <a:p>
            <a:pPr lvl="1"/>
            <a:r>
              <a:rPr lang="en-US" dirty="0" smtClean="0"/>
              <a:t>Lower-cost</a:t>
            </a:r>
          </a:p>
          <a:p>
            <a:pPr lvl="1"/>
            <a:r>
              <a:rPr lang="en-US" dirty="0" smtClean="0"/>
              <a:t>Minimal features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5955892" y="1544715"/>
            <a:ext cx="2067141" cy="4958039"/>
            <a:chOff x="6288402" y="1816836"/>
            <a:chExt cx="2067141" cy="4958039"/>
          </a:xfrm>
        </p:grpSpPr>
        <p:pic>
          <p:nvPicPr>
            <p:cNvPr id="3074" name="Picture 2" descr="C:\Users\BuckDich\Desktop\RASPBERRY_PI_A_0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88402" y="1816836"/>
              <a:ext cx="2067141" cy="1534455"/>
            </a:xfrm>
            <a:prstGeom prst="rect">
              <a:avLst/>
            </a:prstGeom>
            <a:noFill/>
          </p:spPr>
        </p:pic>
        <p:pic>
          <p:nvPicPr>
            <p:cNvPr id="3075" name="Picture 3" descr="C:\Users\BuckDich\Desktop\ArduinoLeonardoFront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428357" y="3579356"/>
              <a:ext cx="1787231" cy="1417730"/>
            </a:xfrm>
            <a:prstGeom prst="rect">
              <a:avLst/>
            </a:prstGeom>
            <a:noFill/>
          </p:spPr>
        </p:pic>
        <p:pic>
          <p:nvPicPr>
            <p:cNvPr id="3076" name="Picture 4" descr="C:\Users\BuckDich\Desktop\launchpad-cc3200-launchxl-thumb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5400000">
              <a:off x="6302414" y="4735759"/>
              <a:ext cx="2039116" cy="20391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DHT22 Sensor</a:t>
            </a:r>
          </a:p>
          <a:p>
            <a:pPr lvl="1"/>
            <a:r>
              <a:rPr lang="en-US" dirty="0" smtClean="0"/>
              <a:t>Temperature Accuracy ±0.5º C</a:t>
            </a:r>
          </a:p>
          <a:p>
            <a:pPr lvl="1"/>
            <a:r>
              <a:rPr lang="en-US" dirty="0" smtClean="0"/>
              <a:t>Temperature Range -40 to 80°C</a:t>
            </a:r>
          </a:p>
          <a:p>
            <a:pPr lvl="1"/>
            <a:r>
              <a:rPr lang="en-US" dirty="0" smtClean="0"/>
              <a:t>Humidity Accuracy ±0.1</a:t>
            </a:r>
            <a:r>
              <a:rPr lang="el-GR" dirty="0" smtClean="0"/>
              <a:t>Φ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Humidity Range 0-100</a:t>
            </a:r>
            <a:r>
              <a:rPr lang="en-US" dirty="0" smtClean="0"/>
              <a:t>%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DHT11 Sensor</a:t>
            </a:r>
          </a:p>
          <a:p>
            <a:pPr lvl="1"/>
            <a:r>
              <a:rPr lang="en-US" dirty="0" smtClean="0"/>
              <a:t>Temperature Accuracy ±2º C</a:t>
            </a:r>
          </a:p>
          <a:p>
            <a:pPr lvl="1"/>
            <a:r>
              <a:rPr lang="en-US" dirty="0" smtClean="0"/>
              <a:t>Temperature Range -0 to 50°C</a:t>
            </a:r>
          </a:p>
          <a:p>
            <a:pPr lvl="1"/>
            <a:r>
              <a:rPr lang="en-US" dirty="0" smtClean="0"/>
              <a:t>Humidity Accuracy ±5%	</a:t>
            </a:r>
          </a:p>
          <a:p>
            <a:pPr lvl="1"/>
            <a:r>
              <a:rPr lang="en-US" dirty="0" smtClean="0"/>
              <a:t>Humidity Range 20-80</a:t>
            </a:r>
            <a:r>
              <a:rPr lang="en-US" dirty="0" smtClean="0"/>
              <a:t>%</a:t>
            </a:r>
            <a:endParaRPr lang="en-US" dirty="0" smtClean="0"/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4099" name="Picture 3" descr="C:\Users\Lappi5\Desktop\temp123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1863" y="2078487"/>
            <a:ext cx="1669097" cy="1669097"/>
          </a:xfrm>
          <a:prstGeom prst="rect">
            <a:avLst/>
          </a:prstGeom>
          <a:noFill/>
        </p:spPr>
      </p:pic>
      <p:pic>
        <p:nvPicPr>
          <p:cNvPr id="4098" name="Picture 2" descr="C:\Users\BuckDich\Desktop\dht-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148590" y="4213269"/>
            <a:ext cx="1395642" cy="1395642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</p:spPr>
      </p:pic>
      <p:pic>
        <p:nvPicPr>
          <p:cNvPr id="3" name="Picture 3" descr="C:\Users\BuckDich\Desktop\tmp36_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51533" y="5014781"/>
            <a:ext cx="1492699" cy="14926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TMP36 </a:t>
            </a:r>
            <a:r>
              <a:rPr lang="en-US" dirty="0" smtClean="0"/>
              <a:t>Sensor</a:t>
            </a:r>
          </a:p>
          <a:p>
            <a:pPr lvl="1"/>
            <a:r>
              <a:rPr lang="en-US" dirty="0" smtClean="0"/>
              <a:t>Analog</a:t>
            </a:r>
          </a:p>
          <a:p>
            <a:pPr lvl="1"/>
            <a:r>
              <a:rPr lang="en-US" dirty="0" smtClean="0"/>
              <a:t>Doesn’t detect humidity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DS18B20</a:t>
            </a:r>
            <a:r>
              <a:rPr lang="en-US" dirty="0" smtClean="0"/>
              <a:t> </a:t>
            </a:r>
            <a:r>
              <a:rPr lang="en-US" dirty="0" smtClean="0"/>
              <a:t>Sensor</a:t>
            </a:r>
          </a:p>
          <a:p>
            <a:pPr lvl="1"/>
            <a:r>
              <a:rPr lang="en-US" dirty="0" smtClean="0"/>
              <a:t>Digital</a:t>
            </a:r>
          </a:p>
          <a:p>
            <a:pPr lvl="1"/>
            <a:r>
              <a:rPr lang="en-US" dirty="0" smtClean="0"/>
              <a:t>Doesn’t detect humidity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AM2315</a:t>
            </a:r>
          </a:p>
          <a:p>
            <a:pPr lvl="1"/>
            <a:r>
              <a:rPr lang="en-US" dirty="0" smtClean="0"/>
              <a:t>Digital</a:t>
            </a:r>
          </a:p>
          <a:p>
            <a:pPr lvl="1"/>
            <a:r>
              <a:rPr lang="en-US" dirty="0" smtClean="0"/>
              <a:t>$30 is too expensive</a:t>
            </a:r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3" name="Picture 3" descr="C:\Users\BuckDich\Desktop\tmp36_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51534" y="2069709"/>
            <a:ext cx="1492699" cy="1492699"/>
          </a:xfrm>
          <a:prstGeom prst="rect">
            <a:avLst/>
          </a:prstGeom>
          <a:noFill/>
        </p:spPr>
      </p:pic>
      <p:pic>
        <p:nvPicPr>
          <p:cNvPr id="5122" name="Picture 2" descr="C:\Users\BuckDich\Desktop\ds18b2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51534" y="3372408"/>
            <a:ext cx="1346794" cy="1346794"/>
          </a:xfrm>
          <a:prstGeom prst="rect">
            <a:avLst/>
          </a:prstGeom>
          <a:noFill/>
        </p:spPr>
      </p:pic>
      <p:pic>
        <p:nvPicPr>
          <p:cNvPr id="5123" name="Picture 3" descr="C:\Users\BuckDich\Desktop\1293-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5379" y="4958964"/>
            <a:ext cx="1668854" cy="12516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Wireless N adapter</a:t>
            </a:r>
          </a:p>
          <a:p>
            <a:pPr lvl="1"/>
            <a:r>
              <a:rPr lang="en-US" dirty="0" smtClean="0"/>
              <a:t>Long range</a:t>
            </a:r>
          </a:p>
          <a:p>
            <a:pPr lvl="1"/>
            <a:r>
              <a:rPr lang="en-US" dirty="0" smtClean="0"/>
              <a:t>Low </a:t>
            </a:r>
            <a:r>
              <a:rPr lang="en-US" dirty="0" smtClean="0"/>
              <a:t>price</a:t>
            </a:r>
          </a:p>
          <a:p>
            <a:pPr lvl="1"/>
            <a:r>
              <a:rPr lang="en-US" dirty="0" smtClean="0"/>
              <a:t>Plug n’ play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Wired</a:t>
            </a:r>
          </a:p>
          <a:p>
            <a:pPr lvl="1"/>
            <a:r>
              <a:rPr lang="en-US" dirty="0" err="1" smtClean="0"/>
              <a:t>PoE</a:t>
            </a:r>
            <a:r>
              <a:rPr lang="en-US" dirty="0" smtClean="0"/>
              <a:t> </a:t>
            </a:r>
            <a:r>
              <a:rPr lang="en-US" dirty="0" smtClean="0"/>
              <a:t>possible but expensive</a:t>
            </a:r>
            <a:endParaRPr lang="en-US" dirty="0" smtClean="0"/>
          </a:p>
          <a:p>
            <a:pPr lvl="1"/>
            <a:r>
              <a:rPr lang="en-US" dirty="0" smtClean="0"/>
              <a:t>Requires cable to be run</a:t>
            </a: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6148" name="Picture 4" descr="C:\Users\BuckDich\Desktop\nw200nxt0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7045" y="1777403"/>
            <a:ext cx="2189204" cy="1850667"/>
          </a:xfrm>
          <a:prstGeom prst="rect">
            <a:avLst/>
          </a:prstGeom>
          <a:noFill/>
        </p:spPr>
      </p:pic>
      <p:pic>
        <p:nvPicPr>
          <p:cNvPr id="6150" name="Picture 6" descr="C:\Users\BuckDich\Desktop\cat6-shielded-ethernet-cable-networking-5m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0612" y="3628070"/>
            <a:ext cx="1788988" cy="1788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err="1" smtClean="0"/>
              <a:t>Laravel</a:t>
            </a:r>
            <a:endParaRPr lang="en-US" dirty="0" smtClean="0"/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Most popular PHP framework</a:t>
            </a:r>
          </a:p>
          <a:p>
            <a:pPr lvl="1"/>
            <a:r>
              <a:rPr lang="en-US" dirty="0" smtClean="0"/>
              <a:t>Secure</a:t>
            </a:r>
          </a:p>
          <a:p>
            <a:pPr lvl="1"/>
            <a:r>
              <a:rPr lang="en-US" dirty="0" smtClean="0"/>
              <a:t>Reliable MVC</a:t>
            </a:r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r>
              <a:rPr lang="en-US" dirty="0" smtClean="0"/>
              <a:t>Externally Hosted</a:t>
            </a:r>
          </a:p>
          <a:p>
            <a:pPr lvl="1"/>
            <a:r>
              <a:rPr lang="en-US" dirty="0" smtClean="0"/>
              <a:t>Safe off-site location</a:t>
            </a:r>
          </a:p>
          <a:p>
            <a:pPr lvl="1"/>
            <a:r>
              <a:rPr lang="en-US" dirty="0" smtClean="0"/>
              <a:t>Easy maintenance</a:t>
            </a:r>
          </a:p>
        </p:txBody>
      </p:sp>
      <p:pic>
        <p:nvPicPr>
          <p:cNvPr id="3077" name="Picture 5" descr="C:\Users\Lappi5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5268" y="1544715"/>
            <a:ext cx="1905000" cy="1905000"/>
          </a:xfrm>
          <a:prstGeom prst="rect">
            <a:avLst/>
          </a:prstGeom>
          <a:noFill/>
        </p:spPr>
      </p:pic>
      <p:pic>
        <p:nvPicPr>
          <p:cNvPr id="3079" name="Picture 7" descr="C:\Users\Lappi5\Desktop\clou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01983" y="3693540"/>
            <a:ext cx="1518285" cy="1518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Boot Strap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Well Documented</a:t>
            </a:r>
          </a:p>
          <a:p>
            <a:pPr lvl="1"/>
            <a:r>
              <a:rPr lang="en-US" dirty="0" smtClean="0"/>
              <a:t>Tablet and Phone Support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Google Charts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Mobile support</a:t>
            </a:r>
          </a:p>
        </p:txBody>
      </p:sp>
      <p:pic>
        <p:nvPicPr>
          <p:cNvPr id="1027" name="Picture 3" descr="C:\Users\BuckDich\Desktop\GOOGLE-DEVELOPER-VECTORLOGO-DOT-BI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66407" y="3044469"/>
            <a:ext cx="1714620" cy="1714620"/>
          </a:xfrm>
          <a:prstGeom prst="rect">
            <a:avLst/>
          </a:prstGeom>
          <a:noFill/>
        </p:spPr>
      </p:pic>
      <p:pic>
        <p:nvPicPr>
          <p:cNvPr id="1029" name="Picture 5" descr="C:\Users\BuckDich\Desktop\bootstrap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1350" y="1009627"/>
            <a:ext cx="2381250" cy="2381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- </a:t>
            </a:r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53479"/>
            <a:ext cx="7315200" cy="5204521"/>
          </a:xfrm>
        </p:spPr>
        <p:txBody>
          <a:bodyPr/>
          <a:lstStyle/>
          <a:p>
            <a:r>
              <a:rPr lang="en-US" dirty="0" smtClean="0"/>
              <a:t>Sensor driver we chose: Python</a:t>
            </a:r>
          </a:p>
          <a:p>
            <a:pPr lvl="1"/>
            <a:r>
              <a:rPr lang="en-US" dirty="0" smtClean="0"/>
              <a:t>Speed</a:t>
            </a:r>
          </a:p>
          <a:p>
            <a:pPr lvl="1"/>
            <a:r>
              <a:rPr lang="en-US" dirty="0" smtClean="0"/>
              <a:t>Doesn’t need compilation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Sensor driver we didn’t choose: c</a:t>
            </a:r>
          </a:p>
          <a:p>
            <a:pPr lvl="1"/>
            <a:r>
              <a:rPr lang="en-US" dirty="0" smtClean="0"/>
              <a:t>Fast</a:t>
            </a:r>
          </a:p>
          <a:p>
            <a:pPr lvl="1"/>
            <a:r>
              <a:rPr lang="en-US" dirty="0" smtClean="0"/>
              <a:t>Needs compilation</a:t>
            </a:r>
          </a:p>
          <a:p>
            <a:pPr lvl="1"/>
            <a:r>
              <a:rPr lang="en-US" dirty="0" smtClean="0"/>
              <a:t>Doesn’t run too well with DHT sensors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Web Site</a:t>
            </a:r>
          </a:p>
          <a:p>
            <a:pPr lvl="1"/>
            <a:r>
              <a:rPr lang="en-US" dirty="0" smtClean="0"/>
              <a:t>LAMP Stack</a:t>
            </a:r>
          </a:p>
          <a:p>
            <a:pPr lvl="1"/>
            <a:r>
              <a:rPr lang="en-US" dirty="0" err="1" smtClean="0"/>
              <a:t>Laravel</a:t>
            </a:r>
            <a:r>
              <a:rPr lang="en-US" dirty="0" smtClean="0"/>
              <a:t> Framework</a:t>
            </a:r>
          </a:p>
          <a:p>
            <a:pPr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2051" name="Picture 3" descr="C:\Users\BuckDich\Desktop\python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3709" y="1653479"/>
            <a:ext cx="1270352" cy="1270352"/>
          </a:xfrm>
          <a:prstGeom prst="rect">
            <a:avLst/>
          </a:prstGeom>
          <a:noFill/>
        </p:spPr>
      </p:pic>
      <p:pic>
        <p:nvPicPr>
          <p:cNvPr id="2052" name="Picture 4" descr="C:\Users\BuckDich\Desktop\lamp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0615" y="4645627"/>
            <a:ext cx="1313446" cy="1313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779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Introduction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11859"/>
            <a:ext cx="7315200" cy="3539527"/>
          </a:xfrm>
        </p:spPr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Design Decisions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Maintenance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975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Design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914397" y="2706114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Laravel</a:t>
            </a:r>
            <a:endParaRPr lang="en-US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6722076" y="2718471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722076" y="4415466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40192" y="2706114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 Hosted XML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5400000">
            <a:off x="6886829" y="4048882"/>
            <a:ext cx="70845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 flipH="1" flipV="1">
            <a:off x="7393453" y="4048882"/>
            <a:ext cx="708455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8" idx="3"/>
            <a:endCxn id="23" idx="1"/>
          </p:cNvCxnSpPr>
          <p:nvPr/>
        </p:nvCxnSpPr>
        <p:spPr>
          <a:xfrm>
            <a:off x="2421921" y="3200385"/>
            <a:ext cx="2018271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3" idx="3"/>
          </p:cNvCxnSpPr>
          <p:nvPr/>
        </p:nvCxnSpPr>
        <p:spPr>
          <a:xfrm rot="10800000">
            <a:off x="5947717" y="3200385"/>
            <a:ext cx="774357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914400" y="5391655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 smtClean="0">
                <a:solidFill>
                  <a:schemeClr val="tx1">
                    <a:lumMod val="95000"/>
                  </a:schemeClr>
                </a:solidFill>
              </a:rPr>
              <a:t>M</a:t>
            </a:r>
            <a:r>
              <a:rPr lang="en-US" dirty="0" err="1" smtClean="0"/>
              <a:t>ySQL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914397" y="5861211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>
                    <a:lumMod val="95000"/>
                  </a:schemeClr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2" name="Rectangle 41"/>
          <p:cNvSpPr/>
          <p:nvPr/>
        </p:nvSpPr>
        <p:spPr>
          <a:xfrm>
            <a:off x="914400" y="4922099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>
                    <a:lumMod val="95000"/>
                  </a:schemeClr>
                </a:solidFill>
              </a:rPr>
              <a:t>A</a:t>
            </a:r>
            <a:r>
              <a:rPr lang="en-US" dirty="0" smtClean="0"/>
              <a:t>pache</a:t>
            </a:r>
            <a:endParaRPr lang="en-US" dirty="0" smtClean="0"/>
          </a:p>
        </p:txBody>
      </p:sp>
      <p:sp>
        <p:nvSpPr>
          <p:cNvPr id="44" name="Rectangle 43"/>
          <p:cNvSpPr/>
          <p:nvPr/>
        </p:nvSpPr>
        <p:spPr>
          <a:xfrm>
            <a:off x="914397" y="4452544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>
                    <a:lumMod val="95000"/>
                  </a:schemeClr>
                </a:solidFill>
              </a:rPr>
              <a:t>L</a:t>
            </a:r>
            <a:r>
              <a:rPr lang="en-US" dirty="0" smtClean="0"/>
              <a:t>inux</a:t>
            </a:r>
            <a:endParaRPr lang="en-US" dirty="0" smtClean="0"/>
          </a:p>
        </p:txBody>
      </p:sp>
      <p:cxnSp>
        <p:nvCxnSpPr>
          <p:cNvPr id="45" name="Straight Arrow Connector 44"/>
          <p:cNvCxnSpPr/>
          <p:nvPr/>
        </p:nvCxnSpPr>
        <p:spPr>
          <a:xfrm rot="5400000">
            <a:off x="1091514" y="4061238"/>
            <a:ext cx="70845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1598138" y="4061238"/>
            <a:ext cx="708455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1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Sensor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902941"/>
            <a:ext cx="7315200" cy="3539527"/>
          </a:xfrm>
        </p:spPr>
        <p:txBody>
          <a:bodyPr/>
          <a:lstStyle/>
          <a:p>
            <a:r>
              <a:rPr lang="en-US" dirty="0" smtClean="0"/>
              <a:t>Uses Python to communicate to the device</a:t>
            </a:r>
          </a:p>
          <a:p>
            <a:r>
              <a:rPr lang="en-US" dirty="0" smtClean="0"/>
              <a:t>Python sends a request</a:t>
            </a:r>
          </a:p>
          <a:p>
            <a:r>
              <a:rPr lang="en-US" dirty="0" smtClean="0"/>
              <a:t>Sensor responds</a:t>
            </a:r>
          </a:p>
          <a:p>
            <a:r>
              <a:rPr lang="en-US" dirty="0" smtClean="0"/>
              <a:t>Output written to XML file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018638" y="3707012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18638" y="5404007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36754" y="3694655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XML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7183391" y="5037423"/>
            <a:ext cx="70845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 flipH="1" flipV="1">
            <a:off x="7690015" y="5037423"/>
            <a:ext cx="708455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3" idx="3"/>
          </p:cNvCxnSpPr>
          <p:nvPr/>
        </p:nvCxnSpPr>
        <p:spPr>
          <a:xfrm rot="10800000">
            <a:off x="6244279" y="4188926"/>
            <a:ext cx="774357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Server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396314"/>
            <a:ext cx="7315200" cy="3539527"/>
          </a:xfrm>
        </p:spPr>
        <p:txBody>
          <a:bodyPr/>
          <a:lstStyle/>
          <a:p>
            <a:r>
              <a:rPr lang="en-US" dirty="0" smtClean="0"/>
              <a:t>Apache hosts XML file for server to retrieve</a:t>
            </a:r>
          </a:p>
          <a:p>
            <a:r>
              <a:rPr lang="en-US" dirty="0" smtClean="0"/>
              <a:t>Server has different drivers for different devices</a:t>
            </a:r>
          </a:p>
          <a:p>
            <a:r>
              <a:rPr lang="en-US" dirty="0" smtClean="0"/>
              <a:t>Parses XML according to driver</a:t>
            </a:r>
          </a:p>
          <a:p>
            <a:r>
              <a:rPr lang="en-US" dirty="0" smtClean="0"/>
              <a:t>Temperature information handled by server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914400" y="2936758"/>
            <a:ext cx="7315200" cy="3624653"/>
            <a:chOff x="2162466" y="3039732"/>
            <a:chExt cx="7315200" cy="3624653"/>
          </a:xfrm>
        </p:grpSpPr>
        <p:sp>
          <p:nvSpPr>
            <p:cNvPr id="5" name="Rectangle 4"/>
            <p:cNvSpPr/>
            <p:nvPr/>
          </p:nvSpPr>
          <p:spPr>
            <a:xfrm>
              <a:off x="7970142" y="3052090"/>
              <a:ext cx="1507524" cy="988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Pi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688258" y="3039733"/>
              <a:ext cx="1507524" cy="988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Pi Hosted XML</a:t>
              </a:r>
            </a:p>
          </p:txBody>
        </p:sp>
        <p:cxnSp>
          <p:nvCxnSpPr>
            <p:cNvPr id="7" name="Straight Arrow Connector 6"/>
            <p:cNvCxnSpPr>
              <a:endCxn id="6" idx="1"/>
            </p:cNvCxnSpPr>
            <p:nvPr/>
          </p:nvCxnSpPr>
          <p:spPr>
            <a:xfrm>
              <a:off x="3669987" y="3534004"/>
              <a:ext cx="2018271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endCxn id="6" idx="3"/>
            </p:cNvCxnSpPr>
            <p:nvPr/>
          </p:nvCxnSpPr>
          <p:spPr>
            <a:xfrm rot="10800000">
              <a:off x="7195783" y="3534004"/>
              <a:ext cx="77435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2162466" y="3039732"/>
              <a:ext cx="1507524" cy="988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Laravel</a:t>
              </a:r>
              <a:endParaRPr lang="en-US" dirty="0" smtClean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62469" y="5725273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err="1" smtClean="0">
                  <a:solidFill>
                    <a:srgbClr val="FF0000"/>
                  </a:solidFill>
                </a:rPr>
                <a:t>M</a:t>
              </a:r>
              <a:r>
                <a:rPr lang="en-US" dirty="0" err="1" smtClean="0"/>
                <a:t>ySQL</a:t>
              </a:r>
              <a:endParaRPr lang="en-US" dirty="0" smtClean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62466" y="6194829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P</a:t>
              </a:r>
              <a:r>
                <a:rPr lang="en-US" dirty="0" smtClean="0"/>
                <a:t>HP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162469" y="5255717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A</a:t>
              </a:r>
              <a:r>
                <a:rPr lang="en-US" dirty="0" smtClean="0"/>
                <a:t>pache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162466" y="4786162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L</a:t>
              </a:r>
              <a:r>
                <a:rPr lang="en-US" dirty="0" smtClean="0"/>
                <a:t>inux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rot="5400000">
              <a:off x="2339583" y="4394856"/>
              <a:ext cx="70845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5400000" flipH="1" flipV="1">
              <a:off x="2846207" y="4394856"/>
              <a:ext cx="708455" cy="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Implementation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1026" name="Picture 2" descr="C:\Dropbox\School\Fall 2014\2014-10-20 07.49.1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339023" y="1361926"/>
            <a:ext cx="4465954" cy="6161701"/>
          </a:xfrm>
          <a:prstGeom prst="rect">
            <a:avLst/>
          </a:prstGeom>
          <a:noFill/>
        </p:spPr>
      </p:pic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914400" y="1798320"/>
            <a:ext cx="7315200" cy="4511040"/>
          </a:xfrm>
        </p:spPr>
        <p:txBody>
          <a:bodyPr/>
          <a:lstStyle/>
          <a:p>
            <a:r>
              <a:rPr lang="en-US" dirty="0" smtClean="0"/>
              <a:t>Banana for scale.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2050" name="Picture 2" descr="C:\Dropbox\School\Fall 2014\2014-10-20 07.55.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148816" y="1727595"/>
            <a:ext cx="4846369" cy="5209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pic</a:t>
            </a:r>
            <a:r>
              <a:rPr lang="en-US" dirty="0" smtClean="0"/>
              <a:t> of xml because </a:t>
            </a:r>
            <a:r>
              <a:rPr lang="en-US" dirty="0" err="1" smtClean="0"/>
              <a:t>noone</a:t>
            </a:r>
            <a:r>
              <a:rPr lang="en-US" dirty="0" smtClean="0"/>
              <a:t> fucking cares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Desktop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with bootstrap scaffolding and </a:t>
            </a:r>
            <a:r>
              <a:rPr lang="en-US" dirty="0" err="1" smtClean="0"/>
              <a:t>navtabs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Bootstrap on Mobile</a:t>
            </a:r>
            <a:endParaRPr lang="en-US" dirty="0"/>
          </a:p>
        </p:txBody>
      </p:sp>
      <p:pic>
        <p:nvPicPr>
          <p:cNvPr id="7170" name="Picture 2" descr="https://scontent-b-ord.xx.fbcdn.net/hphotos-xap1/v/t1.0-9/s720x720/10410971_10102584131486702_3033872309699911246_n.jpg?oh=1233819ff33a54ad1f96f1d3f4dcfa86&amp;oe=54F3343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249827" y="1676196"/>
            <a:ext cx="2766369" cy="49021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Background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a mobile device with bootstrap scaffolding and </a:t>
            </a:r>
            <a:r>
              <a:rPr lang="en-US" dirty="0" err="1" smtClean="0"/>
              <a:t>navtabs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Google Charts</a:t>
            </a:r>
            <a:endParaRPr lang="en-US" dirty="0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38475" y="1544715"/>
            <a:ext cx="30670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Google Charts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914400" y="2769833"/>
            <a:ext cx="7315200" cy="3539527"/>
          </a:xfrm>
        </p:spPr>
        <p:txBody>
          <a:bodyPr/>
          <a:lstStyle/>
          <a:p>
            <a:r>
              <a:rPr lang="en-US" dirty="0" smtClean="0"/>
              <a:t>Picture of mobile site implementing Google Charts.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Testing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Testing – What Was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err="1" smtClean="0"/>
              <a:t>Laravel</a:t>
            </a:r>
            <a:r>
              <a:rPr lang="en-US" dirty="0" smtClean="0"/>
              <a:t> built in testing framework</a:t>
            </a:r>
          </a:p>
          <a:p>
            <a:endParaRPr lang="en-US" dirty="0" smtClean="0"/>
          </a:p>
          <a:p>
            <a:r>
              <a:rPr lang="en-US" dirty="0" smtClean="0"/>
              <a:t>Additional PHP testing with </a:t>
            </a:r>
            <a:r>
              <a:rPr lang="en-US" dirty="0" err="1" smtClean="0"/>
              <a:t>PHPUnit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One hundred virtual sensors for load </a:t>
            </a:r>
            <a:r>
              <a:rPr lang="en-US" dirty="0" smtClean="0"/>
              <a:t>testing</a:t>
            </a:r>
            <a:endParaRPr lang="en-US" dirty="0" smtClean="0"/>
          </a:p>
        </p:txBody>
      </p:sp>
      <p:pic>
        <p:nvPicPr>
          <p:cNvPr id="3074" name="Picture 2" descr="C:\Users\Justin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93623" y="1906905"/>
            <a:ext cx="1535977" cy="13696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6981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Security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Security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544715"/>
            <a:ext cx="7858897" cy="3539527"/>
          </a:xfrm>
        </p:spPr>
        <p:txBody>
          <a:bodyPr/>
          <a:lstStyle/>
          <a:p>
            <a:r>
              <a:rPr lang="en-US" dirty="0" err="1" smtClean="0"/>
              <a:t>Laravel</a:t>
            </a:r>
            <a:r>
              <a:rPr lang="en-US" dirty="0" smtClean="0"/>
              <a:t> Sessions</a:t>
            </a:r>
          </a:p>
          <a:p>
            <a:r>
              <a:rPr lang="en-US" dirty="0" smtClean="0"/>
              <a:t>Input </a:t>
            </a:r>
            <a:r>
              <a:rPr lang="en-US" dirty="0" smtClean="0"/>
              <a:t>Sanitization</a:t>
            </a:r>
          </a:p>
          <a:p>
            <a:pPr lvl="1"/>
            <a:r>
              <a:rPr lang="en-US" dirty="0" smtClean="0"/>
              <a:t>XSS</a:t>
            </a:r>
          </a:p>
          <a:p>
            <a:pPr lvl="1"/>
            <a:r>
              <a:rPr lang="en-US" dirty="0" smtClean="0"/>
              <a:t>SQL Injection</a:t>
            </a:r>
            <a:endParaRPr lang="en-US" dirty="0" smtClean="0"/>
          </a:p>
          <a:p>
            <a:r>
              <a:rPr lang="en-US" dirty="0" smtClean="0"/>
              <a:t>Passwords Hashed</a:t>
            </a:r>
          </a:p>
          <a:p>
            <a:r>
              <a:rPr lang="en-US" dirty="0" smtClean="0"/>
              <a:t>API Tokens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Maintenance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/>
          <a:lstStyle/>
          <a:p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All code available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Maintenance will be performed by WMU staff</a:t>
            </a:r>
          </a:p>
          <a:p>
            <a:r>
              <a:rPr lang="en-US" dirty="0" smtClean="0"/>
              <a:t>Repository will be transferred to Dr. </a:t>
            </a:r>
            <a:r>
              <a:rPr lang="en-US" dirty="0" err="1" smtClean="0"/>
              <a:t>Kapenga</a:t>
            </a:r>
            <a:endParaRPr lang="en-US" dirty="0" smtClean="0"/>
          </a:p>
          <a:p>
            <a:r>
              <a:rPr lang="en-US" dirty="0" smtClean="0"/>
              <a:t>User manuals on setup and usage process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Summary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- Client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Western Michigan University</a:t>
            </a:r>
          </a:p>
          <a:p>
            <a:pPr lvl="1"/>
            <a:r>
              <a:rPr lang="en-US" dirty="0" smtClean="0"/>
              <a:t>Dr. John </a:t>
            </a:r>
            <a:r>
              <a:rPr lang="en-US" dirty="0" err="1" smtClean="0"/>
              <a:t>Kapenga</a:t>
            </a:r>
            <a:endParaRPr lang="en-US" dirty="0" smtClean="0"/>
          </a:p>
        </p:txBody>
      </p:sp>
      <p:pic>
        <p:nvPicPr>
          <p:cNvPr id="2050" name="Picture 2" descr="C:\Users\Lappi5\Desktop\einstein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4280" y="2713047"/>
            <a:ext cx="5180330" cy="38814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4"/>
            <a:ext cx="7315200" cy="4856085"/>
          </a:xfrm>
        </p:spPr>
        <p:txBody>
          <a:bodyPr>
            <a:normAutofit/>
          </a:bodyPr>
          <a:lstStyle/>
          <a:p>
            <a:r>
              <a:rPr lang="en-US" dirty="0" smtClean="0"/>
              <a:t>Our device is more extensible</a:t>
            </a:r>
          </a:p>
          <a:p>
            <a:r>
              <a:rPr lang="en-US" dirty="0" smtClean="0"/>
              <a:t>Our device cost breakdown as currently tested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$ 35.00</a:t>
            </a:r>
            <a:r>
              <a:rPr lang="en-US" dirty="0" smtClean="0"/>
              <a:t> for the raspberry pi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6.26</a:t>
            </a:r>
            <a:r>
              <a:rPr lang="en-US" dirty="0" smtClean="0"/>
              <a:t> for the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8.70</a:t>
            </a:r>
            <a:r>
              <a:rPr lang="en-US" dirty="0" smtClean="0"/>
              <a:t> for the wireless adaptor (optional)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5.95</a:t>
            </a:r>
            <a:r>
              <a:rPr lang="en-US" dirty="0" smtClean="0"/>
              <a:t> for the SD card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>
                <a:latin typeface="Courier" pitchFamily="49" charset="0"/>
              </a:rPr>
              <a:t>$ 55.91</a:t>
            </a:r>
            <a:r>
              <a:rPr lang="en-US" dirty="0" smtClean="0"/>
              <a:t> total plus miscellaneous parts for in house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$299.99</a:t>
            </a:r>
            <a:r>
              <a:rPr lang="en-US" dirty="0" smtClean="0"/>
              <a:t> Temperature @</a:t>
            </a:r>
            <a:r>
              <a:rPr lang="en-US" dirty="0" err="1" smtClean="0"/>
              <a:t>lert</a:t>
            </a:r>
            <a:r>
              <a:rPr lang="en-US" dirty="0" smtClean="0"/>
              <a:t> </a:t>
            </a:r>
            <a:r>
              <a:rPr lang="en-US" dirty="0" err="1" smtClean="0"/>
              <a:t>wifi</a:t>
            </a:r>
            <a:r>
              <a:rPr lang="en-US" dirty="0" smtClean="0"/>
              <a:t> edition sensor</a:t>
            </a:r>
          </a:p>
          <a:p>
            <a:r>
              <a:rPr lang="en-US" dirty="0" smtClean="0"/>
              <a:t>Our setup has a central server so that issues with one sensor do not affect ability to see temperature data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6428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247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</a:t>
            </a:r>
            <a:r>
              <a:rPr lang="en-US" dirty="0" smtClean="0"/>
              <a:t>– Issues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173893"/>
            <a:ext cx="7315200" cy="1701076"/>
          </a:xfrm>
        </p:spPr>
        <p:txBody>
          <a:bodyPr/>
          <a:lstStyle/>
          <a:p>
            <a:pPr lvl="1"/>
            <a:endParaRPr lang="en-US" dirty="0" smtClean="0"/>
          </a:p>
          <a:p>
            <a:r>
              <a:rPr lang="en-US" dirty="0" smtClean="0"/>
              <a:t>Problems with temperature and humidity in the past</a:t>
            </a:r>
          </a:p>
          <a:p>
            <a:pPr lvl="1"/>
            <a:r>
              <a:rPr lang="en-US" dirty="0" smtClean="0"/>
              <a:t>$500,000  </a:t>
            </a:r>
            <a:r>
              <a:rPr lang="en-US" dirty="0" smtClean="0"/>
              <a:t>worth of equipment </a:t>
            </a:r>
            <a:r>
              <a:rPr lang="en-US" dirty="0" smtClean="0"/>
              <a:t>lost due to lack of sensing/alerts</a:t>
            </a:r>
          </a:p>
          <a:p>
            <a:pPr lvl="1"/>
            <a:r>
              <a:rPr lang="en-US" dirty="0" smtClean="0"/>
              <a:t>$50,000  paper roller lost due to oxidation from humidity</a:t>
            </a:r>
            <a:endParaRPr lang="en-US" dirty="0" smtClean="0"/>
          </a:p>
        </p:txBody>
      </p:sp>
      <p:pic>
        <p:nvPicPr>
          <p:cNvPr id="7" name="Picture 2" descr="C:\Users\BuckDich\Desktop\11356270-standar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2057" y="2874968"/>
            <a:ext cx="5292985" cy="3884176"/>
          </a:xfrm>
          <a:prstGeom prst="rect">
            <a:avLst/>
          </a:prstGeom>
          <a:noFill/>
        </p:spPr>
      </p:pic>
      <p:pic>
        <p:nvPicPr>
          <p:cNvPr id="8" name="Picture 2" descr="C:\Users\BuckDich\Desktop\DSCN0403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6535" y="2874968"/>
            <a:ext cx="2912977" cy="38841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</a:t>
            </a:r>
            <a:r>
              <a:rPr lang="en-US" dirty="0" smtClean="0"/>
              <a:t>– Why it Matters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1915177"/>
          </a:xfrm>
        </p:spPr>
        <p:txBody>
          <a:bodyPr/>
          <a:lstStyle/>
          <a:p>
            <a:r>
              <a:rPr lang="en-US" dirty="0" smtClean="0"/>
              <a:t>Current server rooms only have one HVAC per room</a:t>
            </a:r>
          </a:p>
          <a:p>
            <a:pPr lvl="1"/>
            <a:r>
              <a:rPr lang="en-US" dirty="0" smtClean="0"/>
              <a:t>2 is optimal for redundancy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Quick response system is needed for protection</a:t>
            </a:r>
          </a:p>
          <a:p>
            <a:pPr lvl="1"/>
            <a:r>
              <a:rPr lang="en-US" dirty="0" smtClean="0"/>
              <a:t>1 hour max delay </a:t>
            </a:r>
            <a:r>
              <a:rPr lang="en-US" dirty="0" smtClean="0"/>
              <a:t>before critical emergency</a:t>
            </a:r>
            <a:endParaRPr lang="en-US" dirty="0" smtClean="0"/>
          </a:p>
        </p:txBody>
      </p:sp>
      <p:pic>
        <p:nvPicPr>
          <p:cNvPr id="2051" name="Picture 3" descr="C:\Users\BuckDich\Desktop\stephjared-470x3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62733" y="3459892"/>
            <a:ext cx="4818534" cy="30756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Sensing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74520"/>
            <a:ext cx="7315200" cy="3209722"/>
          </a:xfrm>
        </p:spPr>
        <p:txBody>
          <a:bodyPr/>
          <a:lstStyle/>
          <a:p>
            <a:r>
              <a:rPr lang="en-US" dirty="0" smtClean="0"/>
              <a:t>1 </a:t>
            </a:r>
            <a:r>
              <a:rPr lang="en-US" dirty="0" err="1" smtClean="0"/>
              <a:t>Temperature@lert</a:t>
            </a:r>
            <a:r>
              <a:rPr lang="en-US" dirty="0" smtClean="0"/>
              <a:t> sensor in each server room</a:t>
            </a:r>
            <a:r>
              <a:rPr lang="en-US" dirty="0" smtClean="0"/>
              <a:t>.</a:t>
            </a:r>
          </a:p>
          <a:p>
            <a:r>
              <a:rPr lang="en-US" dirty="0" smtClean="0"/>
              <a:t>Too </a:t>
            </a:r>
            <a:r>
              <a:rPr lang="en-US" dirty="0" smtClean="0"/>
              <a:t>few sensors relative due to the high cost of equipment</a:t>
            </a:r>
          </a:p>
          <a:p>
            <a:r>
              <a:rPr lang="en-US" dirty="0" smtClean="0"/>
              <a:t>No central management </a:t>
            </a:r>
            <a:r>
              <a:rPr lang="en-US" dirty="0" smtClean="0"/>
              <a:t>Server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027" name="Picture 3" descr="C:\Users\Lappi5\Desktop\Github\Team3.14\Docs\Feasability\AlertWiF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3802" y="3886200"/>
            <a:ext cx="4368468" cy="2682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13" y="506509"/>
            <a:ext cx="7315200" cy="5932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Background – Why More</a:t>
            </a:r>
            <a:endParaRPr lang="en-US" dirty="0"/>
          </a:p>
        </p:txBody>
      </p:sp>
      <p:pic>
        <p:nvPicPr>
          <p:cNvPr id="4" name="Content Placeholder 3" descr="dcim_heatmap3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024142" y="1544715"/>
            <a:ext cx="5019209" cy="52768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Previous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Developed site that communicates with current sensors.</a:t>
            </a:r>
          </a:p>
          <a:p>
            <a:r>
              <a:rPr lang="en-US" dirty="0" smtClean="0"/>
              <a:t>Features include room/group management and user authentication with permission levels</a:t>
            </a:r>
          </a:p>
          <a:p>
            <a:r>
              <a:rPr lang="en-US" dirty="0" smtClean="0"/>
              <a:t>Implementation in </a:t>
            </a:r>
            <a:r>
              <a:rPr lang="en-US" dirty="0" err="1" smtClean="0"/>
              <a:t>Laravel</a:t>
            </a:r>
            <a:r>
              <a:rPr lang="en-US" dirty="0" smtClean="0"/>
              <a:t> 3</a:t>
            </a:r>
          </a:p>
          <a:p>
            <a:r>
              <a:rPr lang="en-US" dirty="0" smtClean="0"/>
              <a:t>Sensors report only real-time temperature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23343</TotalTime>
  <Words>907</Words>
  <Application>Microsoft Office PowerPoint</Application>
  <PresentationFormat>On-screen Show (4:3)</PresentationFormat>
  <Paragraphs>280</Paragraphs>
  <Slides>41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Perspective</vt:lpstr>
      <vt:lpstr>Temperature &amp; Humidity Sensing  </vt:lpstr>
      <vt:lpstr>Introduction </vt:lpstr>
      <vt:lpstr>Background  </vt:lpstr>
      <vt:lpstr>Background - Client</vt:lpstr>
      <vt:lpstr>Background – Issues</vt:lpstr>
      <vt:lpstr>Background – Why it Matters</vt:lpstr>
      <vt:lpstr>Background – Sensing Setup</vt:lpstr>
      <vt:lpstr>Background – Why More</vt:lpstr>
      <vt:lpstr>Background – Previous Team</vt:lpstr>
      <vt:lpstr>Background – Previous Site</vt:lpstr>
      <vt:lpstr>Background – Unmet Needs</vt:lpstr>
      <vt:lpstr>Design Decisions  </vt:lpstr>
      <vt:lpstr>Design Decisions - Hardware</vt:lpstr>
      <vt:lpstr>Design Decisions - Hardware</vt:lpstr>
      <vt:lpstr>Design Decisions - Hardware</vt:lpstr>
      <vt:lpstr>Design Decisions - Hardware</vt:lpstr>
      <vt:lpstr>Design Decisions - Environment</vt:lpstr>
      <vt:lpstr>Design Decisions - Improvement</vt:lpstr>
      <vt:lpstr>Design Decisions - Language</vt:lpstr>
      <vt:lpstr>Design  </vt:lpstr>
      <vt:lpstr>Design </vt:lpstr>
      <vt:lpstr>Design – Pi and Sensor Communication</vt:lpstr>
      <vt:lpstr>Design – Pi and Server Communication</vt:lpstr>
      <vt:lpstr>Implementation  </vt:lpstr>
      <vt:lpstr>Implementation</vt:lpstr>
      <vt:lpstr>Implementation</vt:lpstr>
      <vt:lpstr>Implementation</vt:lpstr>
      <vt:lpstr>Implementation After Bootstrap on Desktop</vt:lpstr>
      <vt:lpstr>Implementation Before Bootstrap on Mobile</vt:lpstr>
      <vt:lpstr>Implementation After Bootstrap on Mobile</vt:lpstr>
      <vt:lpstr>Implementation Before Google Charts</vt:lpstr>
      <vt:lpstr>Implementation After Google Charts</vt:lpstr>
      <vt:lpstr>Testing  </vt:lpstr>
      <vt:lpstr>Testing – What Was Used</vt:lpstr>
      <vt:lpstr>Security  </vt:lpstr>
      <vt:lpstr>Security </vt:lpstr>
      <vt:lpstr>Maintenance  </vt:lpstr>
      <vt:lpstr>Maintenance</vt:lpstr>
      <vt:lpstr>Summary  </vt:lpstr>
      <vt:lpstr>Summary</vt:lpstr>
      <vt:lpstr>Questions?</vt:lpstr>
    </vt:vector>
  </TitlesOfParts>
  <Company>WMU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Touchscreens</dc:title>
  <dc:creator>Gorilla Sandwich</dc:creator>
  <cp:lastModifiedBy>BuckDich</cp:lastModifiedBy>
  <cp:revision>215</cp:revision>
  <dcterms:created xsi:type="dcterms:W3CDTF">2012-10-25T19:38:27Z</dcterms:created>
  <dcterms:modified xsi:type="dcterms:W3CDTF">2014-10-25T21:12:10Z</dcterms:modified>
</cp:coreProperties>
</file>